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59" r:id="rId3"/>
    <p:sldId id="274" r:id="rId4"/>
    <p:sldId id="272" r:id="rId5"/>
    <p:sldId id="27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F517BE-61B4-466E-A97D-A16DFE7F4C34}" v="1761" dt="2024-04-23T11:44:15.5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E78D8-5F32-4F34-A943-9074336DD9B8}" type="datetimeFigureOut">
              <a:rPr lang="en-GB" smtClean="0"/>
              <a:t>23/04/2024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1C73F8-F51B-4B46-A696-87E49EDEB1FB}" type="slidenum">
              <a:rPr lang="en-GB" smtClean="0"/>
              <a:t>‹#›</a:t>
            </a:fld>
            <a:endParaRPr lang="en-GB"/>
          </a:p>
        </p:txBody>
      </p:sp>
    </p:spTree>
    <p:extLst>
      <p:ext uri="{BB962C8B-B14F-4D97-AF65-F5344CB8AC3E}">
        <p14:creationId xmlns:p14="http://schemas.microsoft.com/office/powerpoint/2010/main" val="4062183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AA40F8-8C2F-4420-813F-A5619EA0B6A1}" type="slidenum">
              <a:rPr lang="en-GB" smtClean="0"/>
              <a:t>1</a:t>
            </a:fld>
            <a:endParaRPr lang="en-GB"/>
          </a:p>
        </p:txBody>
      </p:sp>
    </p:spTree>
    <p:extLst>
      <p:ext uri="{BB962C8B-B14F-4D97-AF65-F5344CB8AC3E}">
        <p14:creationId xmlns:p14="http://schemas.microsoft.com/office/powerpoint/2010/main" val="162689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p>
        </p:txBody>
      </p:sp>
      <p:sp>
        <p:nvSpPr>
          <p:cNvPr id="4" name="Slide Number Placeholder 3"/>
          <p:cNvSpPr>
            <a:spLocks noGrp="1"/>
          </p:cNvSpPr>
          <p:nvPr>
            <p:ph type="sldNum" sz="quarter" idx="5"/>
          </p:nvPr>
        </p:nvSpPr>
        <p:spPr/>
        <p:txBody>
          <a:bodyPr/>
          <a:lstStyle/>
          <a:p>
            <a:fld id="{73AA40F8-8C2F-4420-813F-A5619EA0B6A1}" type="slidenum">
              <a:rPr lang="en-GB" smtClean="0"/>
              <a:t>2</a:t>
            </a:fld>
            <a:endParaRPr lang="en-GB"/>
          </a:p>
        </p:txBody>
      </p:sp>
    </p:spTree>
    <p:extLst>
      <p:ext uri="{BB962C8B-B14F-4D97-AF65-F5344CB8AC3E}">
        <p14:creationId xmlns:p14="http://schemas.microsoft.com/office/powerpoint/2010/main" val="1707309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p>
        </p:txBody>
      </p:sp>
      <p:sp>
        <p:nvSpPr>
          <p:cNvPr id="4" name="Slide Number Placeholder 3"/>
          <p:cNvSpPr>
            <a:spLocks noGrp="1"/>
          </p:cNvSpPr>
          <p:nvPr>
            <p:ph type="sldNum" sz="quarter" idx="5"/>
          </p:nvPr>
        </p:nvSpPr>
        <p:spPr/>
        <p:txBody>
          <a:bodyPr/>
          <a:lstStyle/>
          <a:p>
            <a:fld id="{73AA40F8-8C2F-4420-813F-A5619EA0B6A1}" type="slidenum">
              <a:rPr lang="en-GB" smtClean="0"/>
              <a:t>3</a:t>
            </a:fld>
            <a:endParaRPr lang="en-GB"/>
          </a:p>
        </p:txBody>
      </p:sp>
    </p:spTree>
    <p:extLst>
      <p:ext uri="{BB962C8B-B14F-4D97-AF65-F5344CB8AC3E}">
        <p14:creationId xmlns:p14="http://schemas.microsoft.com/office/powerpoint/2010/main" val="3504034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p>
        </p:txBody>
      </p:sp>
      <p:sp>
        <p:nvSpPr>
          <p:cNvPr id="4" name="Slide Number Placeholder 3"/>
          <p:cNvSpPr>
            <a:spLocks noGrp="1"/>
          </p:cNvSpPr>
          <p:nvPr>
            <p:ph type="sldNum" sz="quarter" idx="5"/>
          </p:nvPr>
        </p:nvSpPr>
        <p:spPr/>
        <p:txBody>
          <a:bodyPr/>
          <a:lstStyle/>
          <a:p>
            <a:fld id="{73AA40F8-8C2F-4420-813F-A5619EA0B6A1}" type="slidenum">
              <a:rPr lang="en-GB" smtClean="0"/>
              <a:t>4</a:t>
            </a:fld>
            <a:endParaRPr lang="en-GB"/>
          </a:p>
        </p:txBody>
      </p:sp>
    </p:spTree>
    <p:extLst>
      <p:ext uri="{BB962C8B-B14F-4D97-AF65-F5344CB8AC3E}">
        <p14:creationId xmlns:p14="http://schemas.microsoft.com/office/powerpoint/2010/main" val="2513434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p>
        </p:txBody>
      </p:sp>
      <p:sp>
        <p:nvSpPr>
          <p:cNvPr id="4" name="Slide Number Placeholder 3"/>
          <p:cNvSpPr>
            <a:spLocks noGrp="1"/>
          </p:cNvSpPr>
          <p:nvPr>
            <p:ph type="sldNum" sz="quarter" idx="5"/>
          </p:nvPr>
        </p:nvSpPr>
        <p:spPr/>
        <p:txBody>
          <a:bodyPr/>
          <a:lstStyle/>
          <a:p>
            <a:fld id="{73AA40F8-8C2F-4420-813F-A5619EA0B6A1}" type="slidenum">
              <a:rPr lang="en-GB" smtClean="0"/>
              <a:t>5</a:t>
            </a:fld>
            <a:endParaRPr lang="en-GB"/>
          </a:p>
        </p:txBody>
      </p:sp>
    </p:spTree>
    <p:extLst>
      <p:ext uri="{BB962C8B-B14F-4D97-AF65-F5344CB8AC3E}">
        <p14:creationId xmlns:p14="http://schemas.microsoft.com/office/powerpoint/2010/main" val="1231920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4F04E-748F-5239-3547-8F320F905A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7A3CB2-9AA5-75B2-F52E-C7E12A84F3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7F11F2-9B1D-C740-DF12-598688B4B8ED}"/>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5" name="Footer Placeholder 4">
            <a:extLst>
              <a:ext uri="{FF2B5EF4-FFF2-40B4-BE49-F238E27FC236}">
                <a16:creationId xmlns:a16="http://schemas.microsoft.com/office/drawing/2014/main" id="{42468243-67C1-9892-6CCE-D18802081D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F9AF91-0E8F-9D86-629F-BCF8410917CD}"/>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150498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BDDD-E7A1-80FE-3EB1-40C7B6ADF1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B837E1-C59F-8900-9971-CD4791312F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62616C-8AC9-2C69-A3A3-9B75B60C9505}"/>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5" name="Footer Placeholder 4">
            <a:extLst>
              <a:ext uri="{FF2B5EF4-FFF2-40B4-BE49-F238E27FC236}">
                <a16:creationId xmlns:a16="http://schemas.microsoft.com/office/drawing/2014/main" id="{D77C5FB2-F43F-0E67-D913-F54BB6BDCA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3FBDF3-643A-BAA5-7946-A8949B3F6FC0}"/>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162345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FD7D6B-0190-4F3A-D247-EBCA016282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1E9129-38CD-5BAE-B98A-6FF852299A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684E59-515C-870D-0142-3327B91789BB}"/>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5" name="Footer Placeholder 4">
            <a:extLst>
              <a:ext uri="{FF2B5EF4-FFF2-40B4-BE49-F238E27FC236}">
                <a16:creationId xmlns:a16="http://schemas.microsoft.com/office/drawing/2014/main" id="{6AC48495-E0F2-09F7-66E4-B378213898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8706E-DA14-4FC6-667A-3A2A5678BCEE}"/>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4169526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437F-7937-1EB0-F04A-4988331783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2EDB22-2C7B-7D0E-32B3-AA455DA72E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4BD56D-281E-488B-277F-0234620991A2}"/>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5" name="Footer Placeholder 4">
            <a:extLst>
              <a:ext uri="{FF2B5EF4-FFF2-40B4-BE49-F238E27FC236}">
                <a16:creationId xmlns:a16="http://schemas.microsoft.com/office/drawing/2014/main" id="{5EBE0283-60C2-516F-C867-606B5B17B2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7FB79A-3E24-1AE3-0AE6-EFDF152A9E7F}"/>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101114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87884-D413-9EE4-9CFF-DB9208D589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6DA7063-B7E2-5292-72FE-080DA94372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3A9892-8056-0DD4-1E35-C5585DEEDFA8}"/>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5" name="Footer Placeholder 4">
            <a:extLst>
              <a:ext uri="{FF2B5EF4-FFF2-40B4-BE49-F238E27FC236}">
                <a16:creationId xmlns:a16="http://schemas.microsoft.com/office/drawing/2014/main" id="{92963721-698E-1C3E-6E34-F5874833D9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40F589-5043-CCA4-69B7-66F6FA8CB196}"/>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277213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7BCD4-3198-E83C-436A-93CB9140A7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E87C60-161C-182E-3967-1674452FCE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0C3079-115D-28D9-7476-D8203EE830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8086AEE-956B-3C5B-0805-08FD250E1637}"/>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6" name="Footer Placeholder 5">
            <a:extLst>
              <a:ext uri="{FF2B5EF4-FFF2-40B4-BE49-F238E27FC236}">
                <a16:creationId xmlns:a16="http://schemas.microsoft.com/office/drawing/2014/main" id="{8033E31E-43AC-AB7D-5C9D-B394AD04F3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23F441-F5B5-42A0-423B-8B2430BF7FAA}"/>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9000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4AC0F-B099-41E5-8CA2-9401C933D1B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0CE723-5456-2C00-A41D-E0CF6244ED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FFCAFD-702D-72EE-1BBB-DEB7D92857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4C84B98-1BFC-0F8B-E080-3021D1D441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409700-6A54-D11B-4CA4-CECBE35266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5BB847-3E4F-868E-7F11-05F13E94CD4D}"/>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8" name="Footer Placeholder 7">
            <a:extLst>
              <a:ext uri="{FF2B5EF4-FFF2-40B4-BE49-F238E27FC236}">
                <a16:creationId xmlns:a16="http://schemas.microsoft.com/office/drawing/2014/main" id="{0DF1EA37-6DA7-997B-077F-EE465B81039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69AE0E0-D7AA-BFEF-E388-86ADF6166531}"/>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67734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3D06-93D0-138F-9B63-F655D583FF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58A40B-62A1-15AE-A7B3-1C50CE170FC8}"/>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4" name="Footer Placeholder 3">
            <a:extLst>
              <a:ext uri="{FF2B5EF4-FFF2-40B4-BE49-F238E27FC236}">
                <a16:creationId xmlns:a16="http://schemas.microsoft.com/office/drawing/2014/main" id="{BAD19CF6-F45E-0AF5-EFE1-B5788EDFA89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6B3455D-8100-F214-DABB-0D05638B051A}"/>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82432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A88F72-7C48-6531-CEB5-194D8DCF8AFB}"/>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3" name="Footer Placeholder 2">
            <a:extLst>
              <a:ext uri="{FF2B5EF4-FFF2-40B4-BE49-F238E27FC236}">
                <a16:creationId xmlns:a16="http://schemas.microsoft.com/office/drawing/2014/main" id="{06220AC8-CA6A-0C66-8CF8-47C26EFCE1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67F9AD-872C-53AC-B43A-6EA00C9CC7EC}"/>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187014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49D7-1369-E606-516D-2DF0547BAD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94468D-52B0-43D8-2C36-36324D1AC5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BD2EF5-716E-2905-D60E-65B74BD3B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D167B7-B53F-3258-C76F-019EE09464AA}"/>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6" name="Footer Placeholder 5">
            <a:extLst>
              <a:ext uri="{FF2B5EF4-FFF2-40B4-BE49-F238E27FC236}">
                <a16:creationId xmlns:a16="http://schemas.microsoft.com/office/drawing/2014/main" id="{2CADA33B-9F0F-D7CD-43CE-D53219108D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008DBA-A4D1-2646-9105-54CD6A06FD2C}"/>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2656833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A1B3E-A66C-803B-4E36-93EDBDF511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DEA7FA-A8FE-64E5-14A5-B31810149A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DC6C674-9C0B-F73F-AF8D-15D5544B6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C7C5A3-E926-5907-2FF3-95A006FFE1A8}"/>
              </a:ext>
            </a:extLst>
          </p:cNvPr>
          <p:cNvSpPr>
            <a:spLocks noGrp="1"/>
          </p:cNvSpPr>
          <p:nvPr>
            <p:ph type="dt" sz="half" idx="10"/>
          </p:nvPr>
        </p:nvSpPr>
        <p:spPr/>
        <p:txBody>
          <a:bodyPr/>
          <a:lstStyle/>
          <a:p>
            <a:fld id="{384EF7A4-E50E-4A1C-BD7F-70F7447B9C71}" type="datetimeFigureOut">
              <a:rPr lang="en-GB" smtClean="0"/>
              <a:t>23/04/2024</a:t>
            </a:fld>
            <a:endParaRPr lang="en-GB"/>
          </a:p>
        </p:txBody>
      </p:sp>
      <p:sp>
        <p:nvSpPr>
          <p:cNvPr id="6" name="Footer Placeholder 5">
            <a:extLst>
              <a:ext uri="{FF2B5EF4-FFF2-40B4-BE49-F238E27FC236}">
                <a16:creationId xmlns:a16="http://schemas.microsoft.com/office/drawing/2014/main" id="{FE9D8DA9-BBB2-54AB-3461-A041149CB7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B68898-6D2E-4211-9AD8-25D01766E618}"/>
              </a:ext>
            </a:extLst>
          </p:cNvPr>
          <p:cNvSpPr>
            <a:spLocks noGrp="1"/>
          </p:cNvSpPr>
          <p:nvPr>
            <p:ph type="sldNum" sz="quarter" idx="12"/>
          </p:nvPr>
        </p:nvSpPr>
        <p:spPr/>
        <p:txBody>
          <a:bodyPr/>
          <a:lstStyle/>
          <a:p>
            <a:fld id="{A9D3D0DB-2D0C-4F63-8DDE-6F6C3685C13B}" type="slidenum">
              <a:rPr lang="en-GB" smtClean="0"/>
              <a:t>‹#›</a:t>
            </a:fld>
            <a:endParaRPr lang="en-GB"/>
          </a:p>
        </p:txBody>
      </p:sp>
    </p:spTree>
    <p:extLst>
      <p:ext uri="{BB962C8B-B14F-4D97-AF65-F5344CB8AC3E}">
        <p14:creationId xmlns:p14="http://schemas.microsoft.com/office/powerpoint/2010/main" val="77754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9D61BD-DFD4-83A9-FE7A-C64BC5C3BF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CCAF58-DDDE-9FD4-3EFE-6B705F3EC8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76A58B-5506-60E4-951E-943E3FD765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EF7A4-E50E-4A1C-BD7F-70F7447B9C71}" type="datetimeFigureOut">
              <a:rPr lang="en-GB" smtClean="0"/>
              <a:t>23/04/2024</a:t>
            </a:fld>
            <a:endParaRPr lang="en-GB"/>
          </a:p>
        </p:txBody>
      </p:sp>
      <p:sp>
        <p:nvSpPr>
          <p:cNvPr id="5" name="Footer Placeholder 4">
            <a:extLst>
              <a:ext uri="{FF2B5EF4-FFF2-40B4-BE49-F238E27FC236}">
                <a16:creationId xmlns:a16="http://schemas.microsoft.com/office/drawing/2014/main" id="{1A27F2DA-4386-8CAB-2CBE-63B99E6C7B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9338D60-1F6E-DC97-A730-4783B3FD7F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3D0DB-2D0C-4F63-8DDE-6F6C3685C13B}" type="slidenum">
              <a:rPr lang="en-GB" smtClean="0"/>
              <a:t>‹#›</a:t>
            </a:fld>
            <a:endParaRPr lang="en-GB"/>
          </a:p>
        </p:txBody>
      </p:sp>
    </p:spTree>
    <p:extLst>
      <p:ext uri="{BB962C8B-B14F-4D97-AF65-F5344CB8AC3E}">
        <p14:creationId xmlns:p14="http://schemas.microsoft.com/office/powerpoint/2010/main" val="1357364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igsaw puzzles in plastic figures">
            <a:extLst>
              <a:ext uri="{FF2B5EF4-FFF2-40B4-BE49-F238E27FC236}">
                <a16:creationId xmlns:a16="http://schemas.microsoft.com/office/drawing/2014/main" id="{4E07204B-3A4C-0EEF-0ED1-F3BEAB81A80B}"/>
              </a:ext>
            </a:extLst>
          </p:cNvPr>
          <p:cNvPicPr>
            <a:picLocks noChangeAspect="1"/>
          </p:cNvPicPr>
          <p:nvPr/>
        </p:nvPicPr>
        <p:blipFill rotWithShape="1">
          <a:blip r:embed="rId3"/>
          <a:srcRect t="9386" b="9386"/>
          <a:stretch/>
        </p:blipFill>
        <p:spPr>
          <a:xfrm>
            <a:off x="1" y="10"/>
            <a:ext cx="12192000" cy="6857990"/>
          </a:xfrm>
          <a:prstGeom prst="rect">
            <a:avLst/>
          </a:prstGeom>
        </p:spPr>
      </p:pic>
      <p:pic>
        <p:nvPicPr>
          <p:cNvPr id="10" name="Picture 9" descr="A blue text on a black background&#10;&#10;Description automatically generated">
            <a:extLst>
              <a:ext uri="{FF2B5EF4-FFF2-40B4-BE49-F238E27FC236}">
                <a16:creationId xmlns:a16="http://schemas.microsoft.com/office/drawing/2014/main" id="{351A4AA0-20AD-62B2-0CB0-E65A8BE538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1310" y="4857740"/>
            <a:ext cx="2828925" cy="2000250"/>
          </a:xfrm>
          <a:prstGeom prst="rect">
            <a:avLst/>
          </a:prstGeom>
        </p:spPr>
      </p:pic>
      <p:pic>
        <p:nvPicPr>
          <p:cNvPr id="1030" name="Picture 6" descr="White Paint Brush Stroke PNGs for Free Download">
            <a:extLst>
              <a:ext uri="{FF2B5EF4-FFF2-40B4-BE49-F238E27FC236}">
                <a16:creationId xmlns:a16="http://schemas.microsoft.com/office/drawing/2014/main" id="{FC609ADF-E700-EBF9-DB92-302C1BE83F77}"/>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778180" y="1787702"/>
            <a:ext cx="8824750" cy="31849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DF6BDE4-5488-FBAF-0A91-CB28AEC24D9A}"/>
              </a:ext>
            </a:extLst>
          </p:cNvPr>
          <p:cNvSpPr>
            <a:spLocks noGrp="1"/>
          </p:cNvSpPr>
          <p:nvPr>
            <p:ph type="ctrTitle"/>
          </p:nvPr>
        </p:nvSpPr>
        <p:spPr>
          <a:xfrm>
            <a:off x="2491932" y="2445249"/>
            <a:ext cx="7192093" cy="1619207"/>
          </a:xfrm>
        </p:spPr>
        <p:txBody>
          <a:bodyPr>
            <a:noAutofit/>
          </a:bodyPr>
          <a:lstStyle/>
          <a:p>
            <a:r>
              <a:rPr lang="en-GB" sz="5400" dirty="0"/>
              <a:t>Care Experience as a Protected Characteristic</a:t>
            </a:r>
          </a:p>
        </p:txBody>
      </p:sp>
    </p:spTree>
    <p:extLst>
      <p:ext uri="{BB962C8B-B14F-4D97-AF65-F5344CB8AC3E}">
        <p14:creationId xmlns:p14="http://schemas.microsoft.com/office/powerpoint/2010/main" val="1667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E25C-2F8E-B245-0FBC-5AE60E8BCF38}"/>
              </a:ext>
            </a:extLst>
          </p:cNvPr>
          <p:cNvSpPr>
            <a:spLocks noGrp="1"/>
          </p:cNvSpPr>
          <p:nvPr>
            <p:ph type="title"/>
          </p:nvPr>
        </p:nvSpPr>
        <p:spPr>
          <a:xfrm>
            <a:off x="838201" y="365125"/>
            <a:ext cx="5251316" cy="1807305"/>
          </a:xfrm>
        </p:spPr>
        <p:txBody>
          <a:bodyPr>
            <a:normAutofit/>
          </a:bodyPr>
          <a:lstStyle/>
          <a:p>
            <a:r>
              <a:rPr lang="en-GB" dirty="0"/>
              <a:t>What are protected characteristics?</a:t>
            </a:r>
          </a:p>
        </p:txBody>
      </p:sp>
      <p:sp>
        <p:nvSpPr>
          <p:cNvPr id="3" name="Content Placeholder 2">
            <a:extLst>
              <a:ext uri="{FF2B5EF4-FFF2-40B4-BE49-F238E27FC236}">
                <a16:creationId xmlns:a16="http://schemas.microsoft.com/office/drawing/2014/main" id="{4F2E13CF-A125-56F3-A406-B19919AD0389}"/>
              </a:ext>
            </a:extLst>
          </p:cNvPr>
          <p:cNvSpPr>
            <a:spLocks noGrp="1"/>
          </p:cNvSpPr>
          <p:nvPr>
            <p:ph idx="1"/>
          </p:nvPr>
        </p:nvSpPr>
        <p:spPr>
          <a:xfrm>
            <a:off x="838200" y="2333297"/>
            <a:ext cx="4619621" cy="3843666"/>
          </a:xfrm>
        </p:spPr>
        <p:txBody>
          <a:bodyPr>
            <a:normAutofit/>
          </a:bodyPr>
          <a:lstStyle/>
          <a:p>
            <a:r>
              <a:rPr lang="en-GB" sz="2000" dirty="0"/>
              <a:t>An aspect of someone’s identity that is protected by the law meaning they cannot be unfairly treated by having this certain trait (such as age, disability, sex…)</a:t>
            </a:r>
          </a:p>
          <a:p>
            <a:r>
              <a:rPr lang="en-GB" sz="2000" dirty="0"/>
              <a:t>The aim of protecting these characteristics is to reduce discrimination and provide reasonable adjustments to ensure all individuals can thrive, regardless of their unique needs. </a:t>
            </a:r>
            <a:endParaRPr lang="en-GB" sz="1600" dirty="0"/>
          </a:p>
        </p:txBody>
      </p:sp>
      <p:pic>
        <p:nvPicPr>
          <p:cNvPr id="4" name="Picture 3" descr="Jigsaw puzzles in plastic figures">
            <a:extLst>
              <a:ext uri="{FF2B5EF4-FFF2-40B4-BE49-F238E27FC236}">
                <a16:creationId xmlns:a16="http://schemas.microsoft.com/office/drawing/2014/main" id="{4A298247-4E5F-1567-76C1-8D615790080A}"/>
              </a:ext>
            </a:extLst>
          </p:cNvPr>
          <p:cNvPicPr>
            <a:picLocks noChangeAspect="1"/>
          </p:cNvPicPr>
          <p:nvPr/>
        </p:nvPicPr>
        <p:blipFill rotWithShape="1">
          <a:blip r:embed="rId3"/>
          <a:srcRect l="19895" r="19894"/>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6" name="Picture 5" descr="A blue text on a black background&#10;&#10;Description automatically generated">
            <a:extLst>
              <a:ext uri="{FF2B5EF4-FFF2-40B4-BE49-F238E27FC236}">
                <a16:creationId xmlns:a16="http://schemas.microsoft.com/office/drawing/2014/main" id="{E7217E8E-996E-E74E-3AE7-E81F2E93A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1310" y="4905866"/>
            <a:ext cx="2828925" cy="2000250"/>
          </a:xfrm>
          <a:prstGeom prst="rect">
            <a:avLst/>
          </a:prstGeom>
        </p:spPr>
      </p:pic>
    </p:spTree>
    <p:extLst>
      <p:ext uri="{BB962C8B-B14F-4D97-AF65-F5344CB8AC3E}">
        <p14:creationId xmlns:p14="http://schemas.microsoft.com/office/powerpoint/2010/main" val="195184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E25C-2F8E-B245-0FBC-5AE60E8BCF38}"/>
              </a:ext>
            </a:extLst>
          </p:cNvPr>
          <p:cNvSpPr>
            <a:spLocks noGrp="1"/>
          </p:cNvSpPr>
          <p:nvPr>
            <p:ph type="title"/>
          </p:nvPr>
        </p:nvSpPr>
        <p:spPr>
          <a:xfrm>
            <a:off x="838201" y="365125"/>
            <a:ext cx="5251316" cy="1807305"/>
          </a:xfrm>
        </p:spPr>
        <p:txBody>
          <a:bodyPr>
            <a:normAutofit/>
          </a:bodyPr>
          <a:lstStyle/>
          <a:p>
            <a:r>
              <a:rPr lang="en-GB" dirty="0"/>
              <a:t>Why is this important?</a:t>
            </a:r>
          </a:p>
        </p:txBody>
      </p:sp>
      <p:sp>
        <p:nvSpPr>
          <p:cNvPr id="3" name="Content Placeholder 2">
            <a:extLst>
              <a:ext uri="{FF2B5EF4-FFF2-40B4-BE49-F238E27FC236}">
                <a16:creationId xmlns:a16="http://schemas.microsoft.com/office/drawing/2014/main" id="{4F2E13CF-A125-56F3-A406-B19919AD0389}"/>
              </a:ext>
            </a:extLst>
          </p:cNvPr>
          <p:cNvSpPr>
            <a:spLocks noGrp="1"/>
          </p:cNvSpPr>
          <p:nvPr>
            <p:ph idx="1"/>
          </p:nvPr>
        </p:nvSpPr>
        <p:spPr>
          <a:xfrm>
            <a:off x="838201" y="1800636"/>
            <a:ext cx="4619621" cy="3843666"/>
          </a:xfrm>
        </p:spPr>
        <p:txBody>
          <a:bodyPr>
            <a:normAutofit/>
          </a:bodyPr>
          <a:lstStyle/>
          <a:p>
            <a:r>
              <a:rPr lang="en-GB" sz="2000" dirty="0"/>
              <a:t>Care leavers in Medway have:</a:t>
            </a:r>
          </a:p>
          <a:p>
            <a:r>
              <a:rPr lang="en-GB" sz="2000" dirty="0"/>
              <a:t>Experienced discrimination in various settings such as school, housing and employment. </a:t>
            </a:r>
          </a:p>
          <a:p>
            <a:r>
              <a:rPr lang="en-GB" sz="2000" dirty="0"/>
              <a:t>Reported there is stigma attached to being ‘care experienced’ and there is a lack of understanding from the wider community about what this means. </a:t>
            </a:r>
          </a:p>
          <a:p>
            <a:r>
              <a:rPr lang="en-GB" sz="2000" dirty="0"/>
              <a:t>Felt shame over their care experience. </a:t>
            </a:r>
          </a:p>
          <a:p>
            <a:endParaRPr lang="en-GB" sz="2000" dirty="0"/>
          </a:p>
        </p:txBody>
      </p:sp>
      <p:pic>
        <p:nvPicPr>
          <p:cNvPr id="4" name="Picture 3" descr="Jigsaw puzzles in plastic figures">
            <a:extLst>
              <a:ext uri="{FF2B5EF4-FFF2-40B4-BE49-F238E27FC236}">
                <a16:creationId xmlns:a16="http://schemas.microsoft.com/office/drawing/2014/main" id="{4A298247-4E5F-1567-76C1-8D615790080A}"/>
              </a:ext>
            </a:extLst>
          </p:cNvPr>
          <p:cNvPicPr>
            <a:picLocks noChangeAspect="1"/>
          </p:cNvPicPr>
          <p:nvPr/>
        </p:nvPicPr>
        <p:blipFill rotWithShape="1">
          <a:blip r:embed="rId3"/>
          <a:srcRect l="19895" r="19894"/>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6" name="Picture 5" descr="A blue text on a black background&#10;&#10;Description automatically generated">
            <a:extLst>
              <a:ext uri="{FF2B5EF4-FFF2-40B4-BE49-F238E27FC236}">
                <a16:creationId xmlns:a16="http://schemas.microsoft.com/office/drawing/2014/main" id="{E7217E8E-996E-E74E-3AE7-E81F2E93A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1310" y="4905866"/>
            <a:ext cx="2828925" cy="2000250"/>
          </a:xfrm>
          <a:prstGeom prst="rect">
            <a:avLst/>
          </a:prstGeom>
        </p:spPr>
      </p:pic>
    </p:spTree>
    <p:extLst>
      <p:ext uri="{BB962C8B-B14F-4D97-AF65-F5344CB8AC3E}">
        <p14:creationId xmlns:p14="http://schemas.microsoft.com/office/powerpoint/2010/main" val="42985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E25C-2F8E-B245-0FBC-5AE60E8BCF38}"/>
              </a:ext>
            </a:extLst>
          </p:cNvPr>
          <p:cNvSpPr>
            <a:spLocks noGrp="1"/>
          </p:cNvSpPr>
          <p:nvPr>
            <p:ph type="title"/>
          </p:nvPr>
        </p:nvSpPr>
        <p:spPr>
          <a:xfrm>
            <a:off x="711470" y="107673"/>
            <a:ext cx="5251316" cy="1807305"/>
          </a:xfrm>
        </p:spPr>
        <p:txBody>
          <a:bodyPr>
            <a:normAutofit/>
          </a:bodyPr>
          <a:lstStyle/>
          <a:p>
            <a:r>
              <a:rPr lang="en-GB" dirty="0"/>
              <a:t>What does this mean?</a:t>
            </a:r>
          </a:p>
        </p:txBody>
      </p:sp>
      <p:sp>
        <p:nvSpPr>
          <p:cNvPr id="3" name="Content Placeholder 2">
            <a:extLst>
              <a:ext uri="{FF2B5EF4-FFF2-40B4-BE49-F238E27FC236}">
                <a16:creationId xmlns:a16="http://schemas.microsoft.com/office/drawing/2014/main" id="{4F2E13CF-A125-56F3-A406-B19919AD0389}"/>
              </a:ext>
            </a:extLst>
          </p:cNvPr>
          <p:cNvSpPr>
            <a:spLocks noGrp="1"/>
          </p:cNvSpPr>
          <p:nvPr>
            <p:ph idx="1"/>
          </p:nvPr>
        </p:nvSpPr>
        <p:spPr>
          <a:xfrm>
            <a:off x="711470" y="1640838"/>
            <a:ext cx="5384530" cy="4591285"/>
          </a:xfrm>
        </p:spPr>
        <p:txBody>
          <a:bodyPr>
            <a:normAutofit lnSpcReduction="10000"/>
          </a:bodyPr>
          <a:lstStyle/>
          <a:p>
            <a:r>
              <a:rPr lang="en-GB" sz="2000" dirty="0"/>
              <a:t>Over 63 councils across England have voted to adopt care experience as a protected characteristic. </a:t>
            </a:r>
          </a:p>
          <a:p>
            <a:r>
              <a:rPr lang="en-GB" sz="2000" dirty="0"/>
              <a:t>What would this mean for Medway?</a:t>
            </a:r>
          </a:p>
          <a:p>
            <a:pPr lvl="1"/>
            <a:r>
              <a:rPr lang="en-GB" sz="1800" dirty="0"/>
              <a:t>Organisations within Medway should consider those with care-experience on the same level as they consider those with other protected characteristics. </a:t>
            </a:r>
          </a:p>
          <a:p>
            <a:pPr lvl="1"/>
            <a:r>
              <a:rPr lang="en-GB" sz="1800" dirty="0"/>
              <a:t>This could mean that organisations, to ensure their policies are fair, must make reasonable adjustments to their practice so they can best support care experienced individuals to access and thrive in their roles.</a:t>
            </a:r>
          </a:p>
          <a:p>
            <a:pPr lvl="1"/>
            <a:r>
              <a:rPr lang="en-GB" sz="1800" dirty="0"/>
              <a:t>The council will continue to proactively seek out and listen to the voices of care experienced people when developing new policies based on their views.</a:t>
            </a:r>
          </a:p>
          <a:p>
            <a:pPr lvl="1"/>
            <a:endParaRPr lang="en-GB" sz="1800" dirty="0"/>
          </a:p>
        </p:txBody>
      </p:sp>
      <p:pic>
        <p:nvPicPr>
          <p:cNvPr id="4" name="Picture 3" descr="Jigsaw puzzles in plastic figures">
            <a:extLst>
              <a:ext uri="{FF2B5EF4-FFF2-40B4-BE49-F238E27FC236}">
                <a16:creationId xmlns:a16="http://schemas.microsoft.com/office/drawing/2014/main" id="{4A298247-4E5F-1567-76C1-8D615790080A}"/>
              </a:ext>
            </a:extLst>
          </p:cNvPr>
          <p:cNvPicPr>
            <a:picLocks noChangeAspect="1"/>
          </p:cNvPicPr>
          <p:nvPr/>
        </p:nvPicPr>
        <p:blipFill rotWithShape="1">
          <a:blip r:embed="rId3"/>
          <a:srcRect l="19895" r="19894"/>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6" name="Picture 5" descr="A blue text on a black background&#10;&#10;Description automatically generated">
            <a:extLst>
              <a:ext uri="{FF2B5EF4-FFF2-40B4-BE49-F238E27FC236}">
                <a16:creationId xmlns:a16="http://schemas.microsoft.com/office/drawing/2014/main" id="{E7217E8E-996E-E74E-3AE7-E81F2E93A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1310" y="4905866"/>
            <a:ext cx="2828925" cy="2000250"/>
          </a:xfrm>
          <a:prstGeom prst="rect">
            <a:avLst/>
          </a:prstGeom>
        </p:spPr>
      </p:pic>
    </p:spTree>
    <p:extLst>
      <p:ext uri="{BB962C8B-B14F-4D97-AF65-F5344CB8AC3E}">
        <p14:creationId xmlns:p14="http://schemas.microsoft.com/office/powerpoint/2010/main" val="159700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E25C-2F8E-B245-0FBC-5AE60E8BCF38}"/>
              </a:ext>
            </a:extLst>
          </p:cNvPr>
          <p:cNvSpPr>
            <a:spLocks noGrp="1"/>
          </p:cNvSpPr>
          <p:nvPr>
            <p:ph type="title"/>
          </p:nvPr>
        </p:nvSpPr>
        <p:spPr>
          <a:xfrm>
            <a:off x="838201" y="365125"/>
            <a:ext cx="5251316" cy="1807305"/>
          </a:xfrm>
        </p:spPr>
        <p:txBody>
          <a:bodyPr>
            <a:normAutofit/>
          </a:bodyPr>
          <a:lstStyle/>
          <a:p>
            <a:r>
              <a:rPr lang="en-GB" dirty="0"/>
              <a:t>What’s next?</a:t>
            </a:r>
          </a:p>
        </p:txBody>
      </p:sp>
      <p:sp>
        <p:nvSpPr>
          <p:cNvPr id="3" name="Content Placeholder 2">
            <a:extLst>
              <a:ext uri="{FF2B5EF4-FFF2-40B4-BE49-F238E27FC236}">
                <a16:creationId xmlns:a16="http://schemas.microsoft.com/office/drawing/2014/main" id="{4F2E13CF-A125-56F3-A406-B19919AD0389}"/>
              </a:ext>
            </a:extLst>
          </p:cNvPr>
          <p:cNvSpPr>
            <a:spLocks noGrp="1"/>
          </p:cNvSpPr>
          <p:nvPr>
            <p:ph idx="1"/>
          </p:nvPr>
        </p:nvSpPr>
        <p:spPr>
          <a:xfrm>
            <a:off x="838200" y="1901784"/>
            <a:ext cx="4619621" cy="3843666"/>
          </a:xfrm>
        </p:spPr>
        <p:txBody>
          <a:bodyPr>
            <a:normAutofit/>
          </a:bodyPr>
          <a:lstStyle/>
          <a:p>
            <a:r>
              <a:rPr lang="en-GB" sz="2000" dirty="0"/>
              <a:t>We want to hear from you with your views about care experience becoming a protected characteristic in Medway. </a:t>
            </a:r>
          </a:p>
          <a:p>
            <a:r>
              <a:rPr lang="en-GB" sz="2000" dirty="0"/>
              <a:t>Be ambassadors for change. </a:t>
            </a:r>
          </a:p>
          <a:p>
            <a:pPr lvl="1"/>
            <a:r>
              <a:rPr lang="en-GB" sz="1800" dirty="0"/>
              <a:t>You will be mentored and supported in their campaign. </a:t>
            </a:r>
          </a:p>
          <a:p>
            <a:r>
              <a:rPr lang="en-GB" sz="2000" dirty="0"/>
              <a:t>Make your voices heard to Medway Councillors, and the wider Government. </a:t>
            </a:r>
          </a:p>
          <a:p>
            <a:r>
              <a:rPr lang="en-GB" sz="2000" dirty="0"/>
              <a:t>Join other young people across England campaigning for change at a government level.</a:t>
            </a:r>
          </a:p>
        </p:txBody>
      </p:sp>
      <p:pic>
        <p:nvPicPr>
          <p:cNvPr id="4" name="Picture 3" descr="Jigsaw puzzles in plastic figures">
            <a:extLst>
              <a:ext uri="{FF2B5EF4-FFF2-40B4-BE49-F238E27FC236}">
                <a16:creationId xmlns:a16="http://schemas.microsoft.com/office/drawing/2014/main" id="{4A298247-4E5F-1567-76C1-8D615790080A}"/>
              </a:ext>
            </a:extLst>
          </p:cNvPr>
          <p:cNvPicPr>
            <a:picLocks noChangeAspect="1"/>
          </p:cNvPicPr>
          <p:nvPr/>
        </p:nvPicPr>
        <p:blipFill rotWithShape="1">
          <a:blip r:embed="rId3"/>
          <a:srcRect l="19895" r="19894"/>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6" name="Picture 5" descr="A blue text on a black background&#10;&#10;Description automatically generated">
            <a:extLst>
              <a:ext uri="{FF2B5EF4-FFF2-40B4-BE49-F238E27FC236}">
                <a16:creationId xmlns:a16="http://schemas.microsoft.com/office/drawing/2014/main" id="{E7217E8E-996E-E74E-3AE7-E81F2E93A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1310" y="4905866"/>
            <a:ext cx="2828925" cy="2000250"/>
          </a:xfrm>
          <a:prstGeom prst="rect">
            <a:avLst/>
          </a:prstGeom>
        </p:spPr>
      </p:pic>
    </p:spTree>
    <p:extLst>
      <p:ext uri="{BB962C8B-B14F-4D97-AF65-F5344CB8AC3E}">
        <p14:creationId xmlns:p14="http://schemas.microsoft.com/office/powerpoint/2010/main" val="7692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4ef0445-a889-4c68-a950-80da759cafea}" enabled="1" method="Privileged" siteId="{68503e93-3ce7-4a22-bfc5-ffee421a1f57}" contentBits="0" removed="0"/>
</clbl:labelList>
</file>

<file path=docProps/app.xml><?xml version="1.0" encoding="utf-8"?>
<Properties xmlns="http://schemas.openxmlformats.org/officeDocument/2006/extended-properties" xmlns:vt="http://schemas.openxmlformats.org/officeDocument/2006/docPropsVTypes">
  <TotalTime>1300</TotalTime>
  <Words>307</Words>
  <Application>Microsoft Office PowerPoint</Application>
  <PresentationFormat>Widescreen</PresentationFormat>
  <Paragraphs>26</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Care Experience as a Protected Characteristic</vt:lpstr>
      <vt:lpstr>What are protected characteristics?</vt:lpstr>
      <vt:lpstr>Why is this important?</vt:lpstr>
      <vt:lpstr>What does this mean?</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Experience as a Protected Characteristic</dc:title>
  <dc:creator>staunton, ashling</dc:creator>
  <cp:lastModifiedBy>taylor, debbie</cp:lastModifiedBy>
  <cp:revision>2</cp:revision>
  <dcterms:created xsi:type="dcterms:W3CDTF">2024-04-22T13:44:00Z</dcterms:created>
  <dcterms:modified xsi:type="dcterms:W3CDTF">2024-04-23T14:42:44Z</dcterms:modified>
</cp:coreProperties>
</file>